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6"/>
      <p:bold r:id="rId17"/>
    </p:embeddedFon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Calibri (MS)" panose="020B0604020202020204" charset="0"/>
      <p:regular r:id="rId20"/>
    </p:embeddedFont>
    <p:embeddedFont>
      <p:font typeface="Calibri (MS) Bold" panose="020B0604020202020204" charset="0"/>
      <p:regular r:id="rId21"/>
    </p:embeddedFont>
    <p:embeddedFont>
      <p:font typeface="Helios Bold" panose="020B0604020202020204" charset="0"/>
      <p:regular r:id="rId22"/>
    </p:embeddedFont>
    <p:embeddedFont>
      <p:font typeface="Times New Roman Bold" panose="02020803070505020304" pitchFamily="18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424041" y="5692753"/>
            <a:ext cx="4594247" cy="4594247"/>
          </a:xfrm>
          <a:custGeom>
            <a:avLst/>
            <a:gdLst/>
            <a:ahLst/>
            <a:cxnLst/>
            <a:rect l="l" t="t" r="r" b="b"/>
            <a:pathLst>
              <a:path w="4594247" h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5011400" y="5943600"/>
            <a:ext cx="3363924" cy="4343400"/>
          </a:xfrm>
          <a:custGeom>
            <a:avLst/>
            <a:gdLst/>
            <a:ahLst/>
            <a:cxnLst/>
            <a:rect l="l" t="t" r="r" b="b"/>
            <a:pathLst>
              <a:path w="3363924" h="4343400">
                <a:moveTo>
                  <a:pt x="0" y="0"/>
                </a:moveTo>
                <a:lnTo>
                  <a:pt x="3363924" y="0"/>
                </a:lnTo>
                <a:lnTo>
                  <a:pt x="3363924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558" r="-145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0683" y="894929"/>
            <a:ext cx="15514320" cy="165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6"/>
              </a:lnSpc>
            </a:pPr>
            <a:r>
              <a:rPr lang="en-US" sz="9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 PRICE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0297" y="2524377"/>
            <a:ext cx="1115110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Using Exploratory Data Analysis (EDA) and Machine Learning (Random Forest)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40437" y="7039768"/>
            <a:ext cx="8277851" cy="3369703"/>
            <a:chOff x="0" y="0"/>
            <a:chExt cx="11037135" cy="4492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37189" cy="4492879"/>
            </a:xfrm>
            <a:custGeom>
              <a:avLst/>
              <a:gdLst/>
              <a:ahLst/>
              <a:cxnLst/>
              <a:rect l="l" t="t" r="r" b="b"/>
              <a:pathLst>
                <a:path w="11037189" h="4492879">
                  <a:moveTo>
                    <a:pt x="0" y="0"/>
                  </a:moveTo>
                  <a:lnTo>
                    <a:pt x="11037189" y="0"/>
                  </a:lnTo>
                  <a:lnTo>
                    <a:pt x="11037189" y="4492879"/>
                  </a:lnTo>
                  <a:lnTo>
                    <a:pt x="0" y="449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08" r="-2007" b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69052" y="6896100"/>
            <a:ext cx="8795420" cy="3155357"/>
            <a:chOff x="0" y="0"/>
            <a:chExt cx="11727227" cy="42071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27180" cy="4207129"/>
            </a:xfrm>
            <a:custGeom>
              <a:avLst/>
              <a:gdLst/>
              <a:ahLst/>
              <a:cxnLst/>
              <a:rect l="l" t="t" r="r" b="b"/>
              <a:pathLst>
                <a:path w="11727180" h="4207129">
                  <a:moveTo>
                    <a:pt x="0" y="0"/>
                  </a:moveTo>
                  <a:lnTo>
                    <a:pt x="11727180" y="0"/>
                  </a:lnTo>
                  <a:lnTo>
                    <a:pt x="11727180" y="4207129"/>
                  </a:lnTo>
                  <a:lnTo>
                    <a:pt x="0" y="420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5" b="-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511040" y="3822912"/>
            <a:ext cx="9002062" cy="155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1"/>
              </a:lnSpc>
            </a:pPr>
            <a:r>
              <a:rPr lang="en-US" sz="18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 </a:t>
            </a:r>
          </a:p>
          <a:p>
            <a:pPr algn="ctr">
              <a:lnSpc>
                <a:spcPts val="5760"/>
              </a:lnSpc>
            </a:pPr>
            <a:r>
              <a:rPr lang="en-US" sz="3200" b="1">
                <a:solidFill>
                  <a:srgbClr val="FFFF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 the guidance of</a:t>
            </a:r>
          </a:p>
          <a:p>
            <a:pPr algn="ctr">
              <a:lnSpc>
                <a:spcPts val="1605"/>
              </a:lnSpc>
            </a:pPr>
            <a:r>
              <a:rPr lang="en-US" sz="3200" b="1">
                <a:solidFill>
                  <a:srgbClr val="FFFF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 Bhanu K.N.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1734" y="5534818"/>
            <a:ext cx="380547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813" b="1">
                <a:solidFill>
                  <a:srgbClr val="B20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SUBMITTED BY:</a:t>
            </a:r>
          </a:p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813" b="1">
                <a:solidFill>
                  <a:srgbClr val="B20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PRADEEP BURLI</a:t>
            </a:r>
          </a:p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813" b="1">
                <a:solidFill>
                  <a:srgbClr val="B20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24PG00078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86580" y="2171700"/>
            <a:ext cx="7654636" cy="4953000"/>
            <a:chOff x="0" y="0"/>
            <a:chExt cx="10206181" cy="660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06228" cy="6604000"/>
            </a:xfrm>
            <a:custGeom>
              <a:avLst/>
              <a:gdLst/>
              <a:ahLst/>
              <a:cxnLst/>
              <a:rect l="l" t="t" r="r" b="b"/>
              <a:pathLst>
                <a:path w="10206228" h="6604000">
                  <a:moveTo>
                    <a:pt x="0" y="0"/>
                  </a:moveTo>
                  <a:lnTo>
                    <a:pt x="10206228" y="0"/>
                  </a:lnTo>
                  <a:lnTo>
                    <a:pt x="10206228" y="6604000"/>
                  </a:lnTo>
                  <a:lnTo>
                    <a:pt x="0" y="660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5800" y="1714500"/>
            <a:ext cx="9296400" cy="6555641"/>
            <a:chOff x="0" y="0"/>
            <a:chExt cx="12395200" cy="87408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95200" cy="8740855"/>
            </a:xfrm>
            <a:custGeom>
              <a:avLst/>
              <a:gdLst/>
              <a:ahLst/>
              <a:cxnLst/>
              <a:rect l="l" t="t" r="r" b="b"/>
              <a:pathLst>
                <a:path w="12395200" h="8740855">
                  <a:moveTo>
                    <a:pt x="0" y="0"/>
                  </a:moveTo>
                  <a:lnTo>
                    <a:pt x="12395200" y="0"/>
                  </a:lnTo>
                  <a:lnTo>
                    <a:pt x="12395200" y="8740855"/>
                  </a:lnTo>
                  <a:lnTo>
                    <a:pt x="0" y="8740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395200" cy="87980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37820" lvl="1" indent="-16891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Random Forest</a:t>
              </a: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achieved the highest accuracy (~97%), making it the best performer</a:t>
              </a:r>
            </a:p>
            <a:p>
              <a:pPr marL="337820" lvl="1" indent="-16891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7820" lvl="1" indent="-16891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XGBoost</a:t>
              </a: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also performed well, slightly below Random Forest in accuracy</a:t>
              </a:r>
            </a:p>
            <a:p>
              <a:pPr marL="337820" lvl="1" indent="-16891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7820" lvl="1" indent="-16891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Linear Regression</a:t>
              </a: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had the lowest accuracy, likely due to its inability to handle non-linear patterns</a:t>
              </a:r>
            </a:p>
            <a:p>
              <a:pPr marL="337820" lvl="1" indent="-16891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7820" lvl="1" indent="-16891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gap between Linear Regression and ensemble models highlights the importance of complex models for this task</a:t>
              </a:r>
            </a:p>
            <a:p>
              <a:pPr marL="337820" lvl="1" indent="-168910" algn="l">
                <a:lnSpc>
                  <a:spcPts val="3359"/>
                </a:lnSpc>
              </a:pPr>
              <a:endPara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7820" lvl="1" indent="-16891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Choosing Random Forest or XGBoost can significantly improve prediction reliability in car price estimation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8240" y="455295"/>
            <a:ext cx="8961120" cy="82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Accuracy Comparison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90800" y="1638300"/>
            <a:ext cx="11125200" cy="4343400"/>
            <a:chOff x="0" y="0"/>
            <a:chExt cx="14833600" cy="579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3600" cy="5791200"/>
            </a:xfrm>
            <a:custGeom>
              <a:avLst/>
              <a:gdLst/>
              <a:ahLst/>
              <a:cxnLst/>
              <a:rect l="l" t="t" r="r" b="b"/>
              <a:pathLst>
                <a:path w="14833600" h="5791200">
                  <a:moveTo>
                    <a:pt x="0" y="0"/>
                  </a:moveTo>
                  <a:lnTo>
                    <a:pt x="14833600" y="0"/>
                  </a:lnTo>
                  <a:lnTo>
                    <a:pt x="14833600" y="5791200"/>
                  </a:lnTo>
                  <a:lnTo>
                    <a:pt x="0" y="579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610" b="-861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62000" y="5981700"/>
            <a:ext cx="16306799" cy="4031873"/>
            <a:chOff x="0" y="0"/>
            <a:chExt cx="21742399" cy="53758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42398" cy="5375831"/>
            </a:xfrm>
            <a:custGeom>
              <a:avLst/>
              <a:gdLst/>
              <a:ahLst/>
              <a:cxnLst/>
              <a:rect l="l" t="t" r="r" b="b"/>
              <a:pathLst>
                <a:path w="21742398" h="5375831">
                  <a:moveTo>
                    <a:pt x="0" y="0"/>
                  </a:moveTo>
                  <a:lnTo>
                    <a:pt x="21742398" y="0"/>
                  </a:lnTo>
                  <a:lnTo>
                    <a:pt x="21742398" y="5375831"/>
                  </a:lnTo>
                  <a:lnTo>
                    <a:pt x="0" y="5375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1742399" cy="54425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Max Power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the most influential feature in predicting car prices</a:t>
              </a: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Age of the car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is the second most important factor, showing that newer cars hold more value</a:t>
              </a: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Features like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engine size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mileage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km driven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have moderate impact</a:t>
              </a: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Variables such as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fuel type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seller type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sz="3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transmission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have relatively low importance</a:t>
              </a: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Understanding feature importance helps in refining models and focusing on impactful variables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30040" y="202146"/>
            <a:ext cx="12161520" cy="82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B05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 Importance (Random Forest)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-12700"/>
            <a:ext cx="18313400" cy="10312400"/>
            <a:chOff x="0" y="0"/>
            <a:chExt cx="24417867" cy="13749867"/>
          </a:xfrm>
        </p:grpSpPr>
        <p:sp>
          <p:nvSpPr>
            <p:cNvPr id="3" name="Freeform 3"/>
            <p:cNvSpPr/>
            <p:nvPr/>
          </p:nvSpPr>
          <p:spPr>
            <a:xfrm>
              <a:off x="16891" y="16891"/>
              <a:ext cx="24383999" cy="13715999"/>
            </a:xfrm>
            <a:custGeom>
              <a:avLst/>
              <a:gdLst/>
              <a:ahLst/>
              <a:cxnLst/>
              <a:rect l="l" t="t" r="r" b="b"/>
              <a:pathLst>
                <a:path w="24383999" h="13715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17782" cy="13749782"/>
            </a:xfrm>
            <a:custGeom>
              <a:avLst/>
              <a:gdLst/>
              <a:ahLst/>
              <a:cxnLst/>
              <a:rect l="l" t="t" r="r" b="b"/>
              <a:pathLst>
                <a:path w="24417782" h="13749782">
                  <a:moveTo>
                    <a:pt x="16891" y="0"/>
                  </a:moveTo>
                  <a:lnTo>
                    <a:pt x="24400890" y="0"/>
                  </a:lnTo>
                  <a:cubicBezTo>
                    <a:pt x="24410290" y="0"/>
                    <a:pt x="24417782" y="7620"/>
                    <a:pt x="24417782" y="16891"/>
                  </a:cubicBezTo>
                  <a:lnTo>
                    <a:pt x="24417782" y="13732890"/>
                  </a:lnTo>
                  <a:cubicBezTo>
                    <a:pt x="24417782" y="13742290"/>
                    <a:pt x="24410163" y="13749782"/>
                    <a:pt x="24400890" y="13749782"/>
                  </a:cubicBezTo>
                  <a:lnTo>
                    <a:pt x="16891" y="13749782"/>
                  </a:lnTo>
                  <a:cubicBezTo>
                    <a:pt x="7493" y="13749782"/>
                    <a:pt x="0" y="13742163"/>
                    <a:pt x="0" y="137328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732890"/>
                  </a:lnTo>
                  <a:lnTo>
                    <a:pt x="16891" y="13732890"/>
                  </a:lnTo>
                  <a:lnTo>
                    <a:pt x="16891" y="13716000"/>
                  </a:lnTo>
                  <a:lnTo>
                    <a:pt x="24400890" y="13716000"/>
                  </a:lnTo>
                  <a:lnTo>
                    <a:pt x="24400890" y="13732890"/>
                  </a:lnTo>
                  <a:lnTo>
                    <a:pt x="24384000" y="13732890"/>
                  </a:lnTo>
                  <a:lnTo>
                    <a:pt x="24384000" y="16891"/>
                  </a:lnTo>
                  <a:lnTo>
                    <a:pt x="24400890" y="16891"/>
                  </a:lnTo>
                  <a:lnTo>
                    <a:pt x="244008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71638" y="1100138"/>
            <a:ext cx="15020925" cy="7629525"/>
            <a:chOff x="0" y="0"/>
            <a:chExt cx="20027900" cy="1017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27900" cy="10172700"/>
            </a:xfrm>
            <a:custGeom>
              <a:avLst/>
              <a:gdLst/>
              <a:ahLst/>
              <a:cxnLst/>
              <a:rect l="l" t="t" r="r" b="b"/>
              <a:pathLst>
                <a:path w="20027900" h="10172700">
                  <a:moveTo>
                    <a:pt x="0" y="0"/>
                  </a:moveTo>
                  <a:lnTo>
                    <a:pt x="20027900" y="0"/>
                  </a:lnTo>
                  <a:lnTo>
                    <a:pt x="20027900" y="10172700"/>
                  </a:lnTo>
                  <a:lnTo>
                    <a:pt x="0" y="10172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20027900" cy="10172700"/>
              <a:chOff x="0" y="0"/>
              <a:chExt cx="20027900" cy="101727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027900" cy="10172700"/>
              </a:xfrm>
              <a:custGeom>
                <a:avLst/>
                <a:gdLst/>
                <a:ahLst/>
                <a:cxnLst/>
                <a:rect l="l" t="t" r="r" b="b"/>
                <a:pathLst>
                  <a:path w="20027900" h="10172700">
                    <a:moveTo>
                      <a:pt x="0" y="0"/>
                    </a:moveTo>
                    <a:lnTo>
                      <a:pt x="20027900" y="0"/>
                    </a:lnTo>
                    <a:lnTo>
                      <a:pt x="20027900" y="10172700"/>
                    </a:lnTo>
                    <a:lnTo>
                      <a:pt x="0" y="101727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20027900" cy="10248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5280"/>
                  </a:lnSpc>
                </a:pPr>
                <a:r>
                  <a:rPr lang="en-US" sz="4400" b="1">
                    <a:solidFill>
                      <a:srgbClr val="FFFF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Conclusion</a:t>
                </a:r>
              </a:p>
              <a:p>
                <a:pPr marL="434340" lvl="1" indent="-217170" algn="l">
                  <a:lnSpc>
                    <a:spcPts val="4320"/>
                  </a:lnSpc>
                  <a:buFont typeface="Arial"/>
                  <a:buChar char="•"/>
                </a:pPr>
                <a:r>
                  <a:rPr lang="en-US" sz="3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Built a car price prediction model using Random Forest with 97% accuracy</a:t>
                </a:r>
              </a:p>
              <a:p>
                <a:pPr marL="434340" lvl="1" indent="-217170" algn="l">
                  <a:lnSpc>
                    <a:spcPts val="4320"/>
                  </a:lnSpc>
                  <a:buFont typeface="Arial"/>
                  <a:buChar char="•"/>
                </a:pPr>
                <a:r>
                  <a:rPr lang="en-US" sz="3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Identified important features like max power, age, brand, and mileage</a:t>
                </a:r>
              </a:p>
              <a:p>
                <a:pPr marL="434340" lvl="1" indent="-217170" algn="l">
                  <a:lnSpc>
                    <a:spcPts val="4320"/>
                  </a:lnSpc>
                  <a:buFont typeface="Arial"/>
                  <a:buChar char="•"/>
                </a:pPr>
                <a:r>
                  <a:rPr lang="en-US" sz="3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EDA revealed trends in car brands, years, and transmission types</a:t>
                </a:r>
              </a:p>
              <a:p>
                <a:pPr marL="434340" lvl="1" indent="-217170" algn="l">
                  <a:lnSpc>
                    <a:spcPts val="4320"/>
                  </a:lnSpc>
                  <a:buFont typeface="Arial"/>
                  <a:buChar char="•"/>
                </a:pPr>
                <a:r>
                  <a:rPr lang="en-US" sz="3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Model helps make informed, fair pricing decisions in the used car market</a:t>
                </a:r>
              </a:p>
              <a:p>
                <a:pPr marL="434340" lvl="1" indent="-217170" algn="l">
                  <a:lnSpc>
                    <a:spcPts val="4320"/>
                  </a:lnSpc>
                  <a:buFont typeface="Arial"/>
                  <a:buChar char="•"/>
                </a:pPr>
                <a:r>
                  <a:rPr lang="en-US" sz="3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Can be extended for use in real-time pricing tools or dealership platforms</a:t>
                </a:r>
              </a:p>
              <a:p>
                <a:pPr marL="434340" lvl="1" indent="-217170" algn="l">
                  <a:lnSpc>
                    <a:spcPts val="4320"/>
                  </a:lnSpc>
                </a:pPr>
                <a:endParaRPr lang="en-US" sz="36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-2464"/>
            <a:ext cx="18313400" cy="10312400"/>
            <a:chOff x="0" y="0"/>
            <a:chExt cx="24417867" cy="13749867"/>
          </a:xfrm>
        </p:grpSpPr>
        <p:sp>
          <p:nvSpPr>
            <p:cNvPr id="3" name="Freeform 3"/>
            <p:cNvSpPr/>
            <p:nvPr/>
          </p:nvSpPr>
          <p:spPr>
            <a:xfrm>
              <a:off x="16891" y="16891"/>
              <a:ext cx="24383999" cy="13715999"/>
            </a:xfrm>
            <a:custGeom>
              <a:avLst/>
              <a:gdLst/>
              <a:ahLst/>
              <a:cxnLst/>
              <a:rect l="l" t="t" r="r" b="b"/>
              <a:pathLst>
                <a:path w="24383999" h="13715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17782" cy="13749782"/>
            </a:xfrm>
            <a:custGeom>
              <a:avLst/>
              <a:gdLst/>
              <a:ahLst/>
              <a:cxnLst/>
              <a:rect l="l" t="t" r="r" b="b"/>
              <a:pathLst>
                <a:path w="24417782" h="13749782">
                  <a:moveTo>
                    <a:pt x="16891" y="0"/>
                  </a:moveTo>
                  <a:lnTo>
                    <a:pt x="24400890" y="0"/>
                  </a:lnTo>
                  <a:cubicBezTo>
                    <a:pt x="24410290" y="0"/>
                    <a:pt x="24417782" y="7620"/>
                    <a:pt x="24417782" y="16891"/>
                  </a:cubicBezTo>
                  <a:lnTo>
                    <a:pt x="24417782" y="13732890"/>
                  </a:lnTo>
                  <a:cubicBezTo>
                    <a:pt x="24417782" y="13742290"/>
                    <a:pt x="24410163" y="13749782"/>
                    <a:pt x="24400890" y="13749782"/>
                  </a:cubicBezTo>
                  <a:lnTo>
                    <a:pt x="16891" y="13749782"/>
                  </a:lnTo>
                  <a:cubicBezTo>
                    <a:pt x="7493" y="13749782"/>
                    <a:pt x="0" y="13742163"/>
                    <a:pt x="0" y="137328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732890"/>
                  </a:lnTo>
                  <a:lnTo>
                    <a:pt x="16891" y="13732890"/>
                  </a:lnTo>
                  <a:lnTo>
                    <a:pt x="16891" y="13716000"/>
                  </a:lnTo>
                  <a:lnTo>
                    <a:pt x="24400890" y="13716000"/>
                  </a:lnTo>
                  <a:lnTo>
                    <a:pt x="24400890" y="13732890"/>
                  </a:lnTo>
                  <a:lnTo>
                    <a:pt x="24384000" y="13732890"/>
                  </a:lnTo>
                  <a:lnTo>
                    <a:pt x="24384000" y="16891"/>
                  </a:lnTo>
                  <a:lnTo>
                    <a:pt x="24400890" y="16891"/>
                  </a:lnTo>
                  <a:lnTo>
                    <a:pt x="244008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86000" y="10236"/>
            <a:ext cx="13716000" cy="10287000"/>
            <a:chOff x="0" y="0"/>
            <a:chExt cx="18288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00" cy="13716000"/>
            </a:xfrm>
            <a:custGeom>
              <a:avLst/>
              <a:gdLst/>
              <a:ahLst/>
              <a:cxnLst/>
              <a:rect l="l" t="t" r="r" b="b"/>
              <a:pathLst>
                <a:path w="18288000" h="13716000">
                  <a:moveTo>
                    <a:pt x="0" y="0"/>
                  </a:moveTo>
                  <a:lnTo>
                    <a:pt x="18288000" y="0"/>
                  </a:lnTo>
                  <a:lnTo>
                    <a:pt x="18288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108384"/>
            <a:ext cx="9144000" cy="10395384"/>
          </a:xfrm>
          <a:custGeom>
            <a:avLst/>
            <a:gdLst/>
            <a:ahLst/>
            <a:cxnLst/>
            <a:rect l="l" t="t" r="r" b="b"/>
            <a:pathLst>
              <a:path w="9144000" h="10395384">
                <a:moveTo>
                  <a:pt x="0" y="0"/>
                </a:moveTo>
                <a:lnTo>
                  <a:pt x="9144000" y="0"/>
                </a:lnTo>
                <a:lnTo>
                  <a:pt x="9144000" y="10395384"/>
                </a:lnTo>
                <a:lnTo>
                  <a:pt x="0" y="1039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6369725"/>
            <a:ext cx="8795420" cy="3155357"/>
            <a:chOff x="0" y="0"/>
            <a:chExt cx="11727227" cy="42071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27180" cy="4207129"/>
            </a:xfrm>
            <a:custGeom>
              <a:avLst/>
              <a:gdLst/>
              <a:ahLst/>
              <a:cxnLst/>
              <a:rect l="l" t="t" r="r" b="b"/>
              <a:pathLst>
                <a:path w="11727180" h="4207129">
                  <a:moveTo>
                    <a:pt x="0" y="0"/>
                  </a:moveTo>
                  <a:lnTo>
                    <a:pt x="11727180" y="0"/>
                  </a:lnTo>
                  <a:lnTo>
                    <a:pt x="11727180" y="4207129"/>
                  </a:lnTo>
                  <a:lnTo>
                    <a:pt x="0" y="4207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5" b="-2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010149" y="2535797"/>
            <a:ext cx="8277851" cy="3369703"/>
            <a:chOff x="0" y="0"/>
            <a:chExt cx="11037135" cy="44929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37189" cy="4492879"/>
            </a:xfrm>
            <a:custGeom>
              <a:avLst/>
              <a:gdLst/>
              <a:ahLst/>
              <a:cxnLst/>
              <a:rect l="l" t="t" r="r" b="b"/>
              <a:pathLst>
                <a:path w="11037189" h="4492879">
                  <a:moveTo>
                    <a:pt x="0" y="0"/>
                  </a:moveTo>
                  <a:lnTo>
                    <a:pt x="11037189" y="0"/>
                  </a:lnTo>
                  <a:lnTo>
                    <a:pt x="11037189" y="4492879"/>
                  </a:lnTo>
                  <a:lnTo>
                    <a:pt x="0" y="449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08" r="-2007" b="-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975052" y="933450"/>
            <a:ext cx="6851744" cy="75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2"/>
              </a:lnSpc>
            </a:pPr>
            <a:r>
              <a:rPr lang="en-US" sz="4653" b="1" spc="-25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INTRODUCTION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2568" y="1831874"/>
            <a:ext cx="9284219" cy="6986528"/>
            <a:chOff x="0" y="0"/>
            <a:chExt cx="12378959" cy="93153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8958" cy="9315371"/>
            </a:xfrm>
            <a:custGeom>
              <a:avLst/>
              <a:gdLst/>
              <a:ahLst/>
              <a:cxnLst/>
              <a:rect l="l" t="t" r="r" b="b"/>
              <a:pathLst>
                <a:path w="12378958" h="9315371">
                  <a:moveTo>
                    <a:pt x="0" y="0"/>
                  </a:moveTo>
                  <a:lnTo>
                    <a:pt x="12378958" y="0"/>
                  </a:lnTo>
                  <a:lnTo>
                    <a:pt x="12378958" y="9315371"/>
                  </a:lnTo>
                  <a:lnTo>
                    <a:pt x="0" y="9315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378959" cy="93820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Car price prediction helps estimate a fair market value for used vehicles.</a:t>
              </a:r>
            </a:p>
            <a:p>
              <a:pPr marL="386080" lvl="1" indent="-193040" algn="l">
                <a:lnSpc>
                  <a:spcPts val="3840"/>
                </a:lnSpc>
              </a:pPr>
              <a:endPara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Useful for buyers, sellers, and dealerships to make informed pricing decisions.</a:t>
              </a:r>
            </a:p>
            <a:p>
              <a:pPr marL="386080" lvl="1" indent="-193040" algn="l">
                <a:lnSpc>
                  <a:spcPts val="3840"/>
                </a:lnSpc>
              </a:pPr>
              <a:endPara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Involves analyzing key features like brand, year, mileage, and fuel type.</a:t>
              </a:r>
            </a:p>
            <a:p>
              <a:pPr marL="386080" lvl="1" indent="-193040" algn="l">
                <a:lnSpc>
                  <a:spcPts val="3840"/>
                </a:lnSpc>
              </a:pPr>
              <a:endPara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Uses Exploratory Data Analysis (EDA) and Machine Learning (Random Forest).</a:t>
              </a:r>
            </a:p>
            <a:p>
              <a:pPr marL="386080" lvl="1" indent="-193040" algn="l">
                <a:lnSpc>
                  <a:spcPts val="3840"/>
                </a:lnSpc>
              </a:pPr>
              <a:endPara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Goal: Build a reliable model to accurately predict car prices.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4262" y="-127"/>
            <a:ext cx="7393738" cy="10287127"/>
            <a:chOff x="0" y="0"/>
            <a:chExt cx="9858318" cy="13716169"/>
          </a:xfrm>
        </p:grpSpPr>
        <p:sp>
          <p:nvSpPr>
            <p:cNvPr id="3" name="Freeform 3"/>
            <p:cNvSpPr/>
            <p:nvPr/>
          </p:nvSpPr>
          <p:spPr>
            <a:xfrm>
              <a:off x="127" y="0"/>
              <a:ext cx="9858248" cy="13716127"/>
            </a:xfrm>
            <a:custGeom>
              <a:avLst/>
              <a:gdLst/>
              <a:ahLst/>
              <a:cxnLst/>
              <a:rect l="l" t="t" r="r" b="b"/>
              <a:pathLst>
                <a:path w="9858248" h="13716127">
                  <a:moveTo>
                    <a:pt x="9858248" y="13668883"/>
                  </a:moveTo>
                  <a:cubicBezTo>
                    <a:pt x="9858248" y="13713079"/>
                    <a:pt x="9846056" y="13716127"/>
                    <a:pt x="9814179" y="13716127"/>
                  </a:cubicBezTo>
                  <a:cubicBezTo>
                    <a:pt x="6544183" y="13715239"/>
                    <a:pt x="3274441" y="13715239"/>
                    <a:pt x="4572" y="13715239"/>
                  </a:cubicBezTo>
                  <a:cubicBezTo>
                    <a:pt x="0" y="13696823"/>
                    <a:pt x="7239" y="13680060"/>
                    <a:pt x="10541" y="13662915"/>
                  </a:cubicBezTo>
                  <a:cubicBezTo>
                    <a:pt x="154305" y="12914123"/>
                    <a:pt x="298196" y="12165457"/>
                    <a:pt x="442341" y="11416792"/>
                  </a:cubicBezTo>
                  <a:cubicBezTo>
                    <a:pt x="647700" y="10349611"/>
                    <a:pt x="853694" y="9282430"/>
                    <a:pt x="1059180" y="8215122"/>
                  </a:cubicBezTo>
                  <a:cubicBezTo>
                    <a:pt x="1312926" y="6896989"/>
                    <a:pt x="1566037" y="5578856"/>
                    <a:pt x="1819656" y="4260977"/>
                  </a:cubicBezTo>
                  <a:cubicBezTo>
                    <a:pt x="2077339" y="2922016"/>
                    <a:pt x="2335149" y="1583182"/>
                    <a:pt x="2593467" y="244475"/>
                  </a:cubicBezTo>
                  <a:cubicBezTo>
                    <a:pt x="2609215" y="163068"/>
                    <a:pt x="2619248" y="79756"/>
                    <a:pt x="2644648" y="1016"/>
                  </a:cubicBezTo>
                  <a:cubicBezTo>
                    <a:pt x="5034534" y="889"/>
                    <a:pt x="7424420" y="889"/>
                    <a:pt x="9814433" y="0"/>
                  </a:cubicBezTo>
                  <a:cubicBezTo>
                    <a:pt x="9846818" y="0"/>
                    <a:pt x="9857867" y="4572"/>
                    <a:pt x="9857867" y="47752"/>
                  </a:cubicBezTo>
                  <a:cubicBezTo>
                    <a:pt x="9856978" y="4588256"/>
                    <a:pt x="9856978" y="9128633"/>
                    <a:pt x="9858121" y="13668883"/>
                  </a:cubicBezTo>
                  <a:close/>
                </a:path>
              </a:pathLst>
            </a:custGeom>
            <a:blipFill>
              <a:blip r:embed="rId2"/>
              <a:stretch>
                <a:fillRect l="-32" t="-3905" b="-390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568620"/>
            <a:ext cx="11811000" cy="7848302"/>
            <a:chOff x="0" y="0"/>
            <a:chExt cx="15748000" cy="104644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48000" cy="10464402"/>
            </a:xfrm>
            <a:custGeom>
              <a:avLst/>
              <a:gdLst/>
              <a:ahLst/>
              <a:cxnLst/>
              <a:rect l="l" t="t" r="r" b="b"/>
              <a:pathLst>
                <a:path w="15748000" h="10464402">
                  <a:moveTo>
                    <a:pt x="0" y="0"/>
                  </a:moveTo>
                  <a:lnTo>
                    <a:pt x="15748000" y="0"/>
                  </a:lnTo>
                  <a:lnTo>
                    <a:pt x="15748000" y="10464402"/>
                  </a:lnTo>
                  <a:lnTo>
                    <a:pt x="0" y="10464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5748000" cy="105406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4340" lvl="1" indent="-217170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Cleaning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– Removed missing values, duplicates, and incorrect entries</a:t>
              </a:r>
            </a:p>
            <a:p>
              <a:pPr marL="434340" lvl="1" indent="-217170" algn="l">
                <a:lnSpc>
                  <a:spcPts val="4320"/>
                </a:lnSpc>
              </a:pPr>
              <a:endPara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4340" lvl="1" indent="-217170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Exploratory Analysis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– Used visualizations to understand feature relationships</a:t>
              </a:r>
            </a:p>
            <a:p>
              <a:pPr marL="434340" lvl="1" indent="-217170" algn="l">
                <a:lnSpc>
                  <a:spcPts val="4320"/>
                </a:lnSpc>
              </a:pPr>
              <a:endPara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4340" lvl="1" indent="-217170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 Selection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– Chose key predictors like brand, year, and mileage</a:t>
              </a:r>
            </a:p>
            <a:p>
              <a:pPr marL="434340" lvl="1" indent="-217170" algn="l">
                <a:lnSpc>
                  <a:spcPts val="4320"/>
                </a:lnSpc>
              </a:pPr>
              <a:endPara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4340" lvl="1" indent="-217170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 Training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– Applied Random Forest for accurate price prediction</a:t>
              </a:r>
            </a:p>
            <a:p>
              <a:pPr marL="434340" lvl="1" indent="-217170" algn="l">
                <a:lnSpc>
                  <a:spcPts val="4320"/>
                </a:lnSpc>
              </a:pPr>
              <a:endPara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4340" lvl="1" indent="-217170" algn="l">
                <a:lnSpc>
                  <a:spcPts val="4320"/>
                </a:lnSpc>
                <a:buFont typeface="Arial"/>
                <a:buChar char="•"/>
              </a:pPr>
              <a:r>
                <a:rPr lang="en-US" sz="36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Performance Evaluation</a:t>
              </a:r>
              <a:r>
                <a:rPr lang="en-US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– Achieved high R² score of 0.97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86840" y="328743"/>
            <a:ext cx="6827520" cy="82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79646"/>
                </a:solidFill>
                <a:latin typeface="Calibri (MS)"/>
                <a:ea typeface="Calibri (MS)"/>
                <a:cs typeface="Calibri (MS)"/>
                <a:sym typeface="Calibri (MS)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59955"/>
            <a:ext cx="18288003" cy="8627045"/>
          </a:xfrm>
          <a:custGeom>
            <a:avLst/>
            <a:gdLst/>
            <a:ahLst/>
            <a:cxnLst/>
            <a:rect l="l" t="t" r="r" b="b"/>
            <a:pathLst>
              <a:path w="18288003" h="8627045">
                <a:moveTo>
                  <a:pt x="0" y="0"/>
                </a:moveTo>
                <a:lnTo>
                  <a:pt x="18288003" y="0"/>
                </a:lnTo>
                <a:lnTo>
                  <a:pt x="18288003" y="8627045"/>
                </a:lnTo>
                <a:lnTo>
                  <a:pt x="0" y="862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9832" y="602193"/>
            <a:ext cx="8218170" cy="104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STATEMENTS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240" y="2506719"/>
            <a:ext cx="15819120" cy="253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goal is to </a:t>
            </a: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predict the selling price of used cars</a:t>
            </a: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based on various features such as brand, year, mileage, fuel type, and transmission.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helps buyers and sellers make fair and informed pricing decisions in the used car market.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2751" y="647698"/>
            <a:ext cx="1785478" cy="789679"/>
          </a:xfrm>
          <a:custGeom>
            <a:avLst/>
            <a:gdLst/>
            <a:ahLst/>
            <a:cxnLst/>
            <a:rect l="l" t="t" r="r" b="b"/>
            <a:pathLst>
              <a:path w="1785478" h="789679">
                <a:moveTo>
                  <a:pt x="0" y="0"/>
                </a:moveTo>
                <a:lnTo>
                  <a:pt x="1785478" y="0"/>
                </a:lnTo>
                <a:lnTo>
                  <a:pt x="1785478" y="789679"/>
                </a:lnTo>
                <a:lnTo>
                  <a:pt x="0" y="78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9" r="-8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291" y="0"/>
            <a:ext cx="4594247" cy="4594247"/>
          </a:xfrm>
          <a:custGeom>
            <a:avLst/>
            <a:gdLst/>
            <a:ahLst/>
            <a:cxnLst/>
            <a:rect l="l" t="t" r="r" b="b"/>
            <a:pathLst>
              <a:path w="4594247" h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5924" y="0"/>
            <a:ext cx="4594247" cy="4594247"/>
          </a:xfrm>
          <a:custGeom>
            <a:avLst/>
            <a:gdLst/>
            <a:ahLst/>
            <a:cxnLst/>
            <a:rect l="l" t="t" r="r" b="b"/>
            <a:pathLst>
              <a:path w="4594247" h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3300462" y="5686887"/>
            <a:ext cx="4594247" cy="4594247"/>
          </a:xfrm>
          <a:custGeom>
            <a:avLst/>
            <a:gdLst/>
            <a:ahLst/>
            <a:cxnLst/>
            <a:rect l="l" t="t" r="r" b="b"/>
            <a:pathLst>
              <a:path w="4594247" h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901153" y="6438899"/>
            <a:ext cx="3539247" cy="3842233"/>
          </a:xfrm>
          <a:custGeom>
            <a:avLst/>
            <a:gdLst/>
            <a:ahLst/>
            <a:cxnLst/>
            <a:rect l="l" t="t" r="r" b="b"/>
            <a:pathLst>
              <a:path w="3539247" h="3842233">
                <a:moveTo>
                  <a:pt x="0" y="0"/>
                </a:moveTo>
                <a:lnTo>
                  <a:pt x="3539247" y="0"/>
                </a:lnTo>
                <a:lnTo>
                  <a:pt x="3539247" y="3842233"/>
                </a:lnTo>
                <a:lnTo>
                  <a:pt x="0" y="3842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80" r="-42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24918" y="439888"/>
            <a:ext cx="9290442" cy="94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92D05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</a:t>
            </a:r>
            <a:r>
              <a:rPr lang="en-US" sz="54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81854" y="2792302"/>
            <a:ext cx="12900106" cy="684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860" lvl="1" indent="-265430" algn="l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Visualized feature distributions using histograms and boxplots</a:t>
            </a:r>
          </a:p>
          <a:p>
            <a:pPr marL="530860" lvl="1" indent="-265430" algn="l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Analyzed correlations between variables using a heatmap</a:t>
            </a:r>
          </a:p>
          <a:p>
            <a:pPr marL="530860" lvl="1" indent="-265430" algn="l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Identified important features like brand, year, fuel type, and transmission</a:t>
            </a:r>
          </a:p>
          <a:p>
            <a:pPr marL="530860" lvl="1" indent="-265430" algn="l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Detected outliers and skewed data in mileage and price</a:t>
            </a:r>
          </a:p>
          <a:p>
            <a:pPr marL="530860" lvl="1" indent="-265430" algn="l">
              <a:lnSpc>
                <a:spcPts val="528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Used bar plots and scatter plots to understand data trends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8400" y="-108384"/>
            <a:ext cx="8229600" cy="10395384"/>
          </a:xfrm>
          <a:custGeom>
            <a:avLst/>
            <a:gdLst/>
            <a:ahLst/>
            <a:cxnLst/>
            <a:rect l="l" t="t" r="r" b="b"/>
            <a:pathLst>
              <a:path w="8229600" h="10395384">
                <a:moveTo>
                  <a:pt x="0" y="0"/>
                </a:moveTo>
                <a:lnTo>
                  <a:pt x="8229600" y="0"/>
                </a:lnTo>
                <a:lnTo>
                  <a:pt x="8229600" y="10395384"/>
                </a:lnTo>
                <a:lnTo>
                  <a:pt x="0" y="1039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74533" y="1821401"/>
            <a:ext cx="4442119" cy="4790374"/>
            <a:chOff x="0" y="0"/>
            <a:chExt cx="5922825" cy="6387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2772" cy="6387211"/>
            </a:xfrm>
            <a:custGeom>
              <a:avLst/>
              <a:gdLst/>
              <a:ahLst/>
              <a:cxnLst/>
              <a:rect l="l" t="t" r="r" b="b"/>
              <a:pathLst>
                <a:path w="5922772" h="6387211">
                  <a:moveTo>
                    <a:pt x="1480693" y="0"/>
                  </a:moveTo>
                  <a:lnTo>
                    <a:pt x="5922772" y="0"/>
                  </a:lnTo>
                  <a:lnTo>
                    <a:pt x="4442079" y="6387211"/>
                  </a:lnTo>
                  <a:lnTo>
                    <a:pt x="0" y="6387211"/>
                  </a:lnTo>
                  <a:lnTo>
                    <a:pt x="1480693" y="0"/>
                  </a:lnTo>
                  <a:close/>
                </a:path>
              </a:pathLst>
            </a:custGeom>
            <a:blipFill>
              <a:blip r:embed="rId4"/>
              <a:stretch>
                <a:fillRect t="-32426" b="-3242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817181" y="3675225"/>
            <a:ext cx="4442119" cy="4790374"/>
            <a:chOff x="0" y="0"/>
            <a:chExt cx="5922825" cy="6387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2772" cy="6387211"/>
            </a:xfrm>
            <a:custGeom>
              <a:avLst/>
              <a:gdLst/>
              <a:ahLst/>
              <a:cxnLst/>
              <a:rect l="l" t="t" r="r" b="b"/>
              <a:pathLst>
                <a:path w="5922772" h="6387211">
                  <a:moveTo>
                    <a:pt x="1480693" y="0"/>
                  </a:moveTo>
                  <a:lnTo>
                    <a:pt x="5922772" y="0"/>
                  </a:lnTo>
                  <a:lnTo>
                    <a:pt x="4442079" y="6387211"/>
                  </a:lnTo>
                  <a:lnTo>
                    <a:pt x="0" y="6387211"/>
                  </a:lnTo>
                  <a:lnTo>
                    <a:pt x="1480693" y="0"/>
                  </a:lnTo>
                  <a:close/>
                </a:path>
              </a:pathLst>
            </a:custGeom>
            <a:blipFill>
              <a:blip r:embed="rId5"/>
              <a:stretch>
                <a:fillRect t="-19547" b="-1954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040" y="2187255"/>
            <a:ext cx="11018520" cy="623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Evaluated model performance using the </a:t>
            </a: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R² (coefficient of determination)</a:t>
            </a: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score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Achieved a high </a:t>
            </a: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R² score of 0.97</a:t>
            </a: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indicating excellent prediction accuracy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Compared </a:t>
            </a: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predicted vs actual prices</a:t>
            </a: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assess model reliability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Used </a:t>
            </a:r>
            <a:r>
              <a:rPr lang="en-US" sz="4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cross-validation</a:t>
            </a: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ensure the model generalizes well on unseen data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model is stable, consistent, and suitable for real-world car price predictions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5890" y="600044"/>
            <a:ext cx="9075420" cy="104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Evaluation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5540" y="340995"/>
            <a:ext cx="5836920" cy="105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&amp; Insights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63200" y="2400300"/>
            <a:ext cx="7213930" cy="5181600"/>
            <a:chOff x="0" y="0"/>
            <a:chExt cx="9618573" cy="690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599" cy="6908800"/>
            </a:xfrm>
            <a:custGeom>
              <a:avLst/>
              <a:gdLst/>
              <a:ahLst/>
              <a:cxnLst/>
              <a:rect l="l" t="t" r="r" b="b"/>
              <a:pathLst>
                <a:path w="9618599" h="6908800">
                  <a:moveTo>
                    <a:pt x="0" y="0"/>
                  </a:moveTo>
                  <a:lnTo>
                    <a:pt x="9618599" y="0"/>
                  </a:lnTo>
                  <a:lnTo>
                    <a:pt x="9618599" y="6908800"/>
                  </a:lnTo>
                  <a:lnTo>
                    <a:pt x="0" y="690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01040" y="1752391"/>
            <a:ext cx="9342120" cy="671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00B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20 Car Brands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Maruti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is the most frequently occurring brand, dominating the dataset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Followed by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Hyundai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Mahindra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Tata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indicating their popularity in the market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Premium brands like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BMW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Mercedes-Benz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Audi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Lexus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appear less frequently, reflecting their niche status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distribution suggests the dataset is skewed towards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budget and mid-range cars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trend can influence model predictions due to data imbalance among brands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-12700"/>
            <a:ext cx="18313400" cy="10312400"/>
            <a:chOff x="0" y="0"/>
            <a:chExt cx="24417867" cy="13749867"/>
          </a:xfrm>
        </p:grpSpPr>
        <p:sp>
          <p:nvSpPr>
            <p:cNvPr id="3" name="Freeform 3"/>
            <p:cNvSpPr/>
            <p:nvPr/>
          </p:nvSpPr>
          <p:spPr>
            <a:xfrm>
              <a:off x="16891" y="16891"/>
              <a:ext cx="24383999" cy="13715999"/>
            </a:xfrm>
            <a:custGeom>
              <a:avLst/>
              <a:gdLst/>
              <a:ahLst/>
              <a:cxnLst/>
              <a:rect l="l" t="t" r="r" b="b"/>
              <a:pathLst>
                <a:path w="24383999" h="13715999">
                  <a:moveTo>
                    <a:pt x="0" y="0"/>
                  </a:moveTo>
                  <a:lnTo>
                    <a:pt x="24383999" y="0"/>
                  </a:lnTo>
                  <a:lnTo>
                    <a:pt x="24383999" y="13715999"/>
                  </a:lnTo>
                  <a:lnTo>
                    <a:pt x="0" y="13715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17782" cy="13749782"/>
            </a:xfrm>
            <a:custGeom>
              <a:avLst/>
              <a:gdLst/>
              <a:ahLst/>
              <a:cxnLst/>
              <a:rect l="l" t="t" r="r" b="b"/>
              <a:pathLst>
                <a:path w="24417782" h="13749782">
                  <a:moveTo>
                    <a:pt x="16891" y="0"/>
                  </a:moveTo>
                  <a:lnTo>
                    <a:pt x="24400890" y="0"/>
                  </a:lnTo>
                  <a:cubicBezTo>
                    <a:pt x="24410290" y="0"/>
                    <a:pt x="24417782" y="7620"/>
                    <a:pt x="24417782" y="16891"/>
                  </a:cubicBezTo>
                  <a:lnTo>
                    <a:pt x="24417782" y="13732890"/>
                  </a:lnTo>
                  <a:cubicBezTo>
                    <a:pt x="24417782" y="13742290"/>
                    <a:pt x="24410163" y="13749782"/>
                    <a:pt x="24400890" y="13749782"/>
                  </a:cubicBezTo>
                  <a:lnTo>
                    <a:pt x="16891" y="13749782"/>
                  </a:lnTo>
                  <a:cubicBezTo>
                    <a:pt x="7493" y="13749782"/>
                    <a:pt x="0" y="13742163"/>
                    <a:pt x="0" y="1373289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3732890"/>
                  </a:lnTo>
                  <a:lnTo>
                    <a:pt x="16891" y="13732890"/>
                  </a:lnTo>
                  <a:lnTo>
                    <a:pt x="16891" y="13716000"/>
                  </a:lnTo>
                  <a:lnTo>
                    <a:pt x="24400890" y="13716000"/>
                  </a:lnTo>
                  <a:lnTo>
                    <a:pt x="24400890" y="13732890"/>
                  </a:lnTo>
                  <a:lnTo>
                    <a:pt x="24384000" y="13732890"/>
                  </a:lnTo>
                  <a:lnTo>
                    <a:pt x="24384000" y="16891"/>
                  </a:lnTo>
                  <a:lnTo>
                    <a:pt x="24400890" y="16891"/>
                  </a:lnTo>
                  <a:lnTo>
                    <a:pt x="244008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077200" y="1227221"/>
            <a:ext cx="9843484" cy="6608864"/>
            <a:chOff x="0" y="0"/>
            <a:chExt cx="13124645" cy="88118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24687" cy="8811768"/>
            </a:xfrm>
            <a:custGeom>
              <a:avLst/>
              <a:gdLst/>
              <a:ahLst/>
              <a:cxnLst/>
              <a:rect l="l" t="t" r="r" b="b"/>
              <a:pathLst>
                <a:path w="13124687" h="8811768">
                  <a:moveTo>
                    <a:pt x="0" y="0"/>
                  </a:moveTo>
                  <a:lnTo>
                    <a:pt x="13124687" y="0"/>
                  </a:lnTo>
                  <a:lnTo>
                    <a:pt x="13124687" y="8811768"/>
                  </a:lnTo>
                  <a:lnTo>
                    <a:pt x="0" y="8811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62554" y="1252538"/>
            <a:ext cx="7560167" cy="6334126"/>
            <a:chOff x="0" y="0"/>
            <a:chExt cx="10080223" cy="8445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80223" cy="8445501"/>
            </a:xfrm>
            <a:custGeom>
              <a:avLst/>
              <a:gdLst/>
              <a:ahLst/>
              <a:cxnLst/>
              <a:rect l="l" t="t" r="r" b="b"/>
              <a:pathLst>
                <a:path w="10080223" h="8445501">
                  <a:moveTo>
                    <a:pt x="0" y="0"/>
                  </a:moveTo>
                  <a:lnTo>
                    <a:pt x="10080223" y="0"/>
                  </a:lnTo>
                  <a:lnTo>
                    <a:pt x="10080223" y="8445501"/>
                  </a:lnTo>
                  <a:lnTo>
                    <a:pt x="0" y="8445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10080223" cy="8445501"/>
              <a:chOff x="0" y="0"/>
              <a:chExt cx="10080223" cy="84455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080223" cy="8445502"/>
              </a:xfrm>
              <a:custGeom>
                <a:avLst/>
                <a:gdLst/>
                <a:ahLst/>
                <a:cxnLst/>
                <a:rect l="l" t="t" r="r" b="b"/>
                <a:pathLst>
                  <a:path w="10080223" h="8445502">
                    <a:moveTo>
                      <a:pt x="0" y="0"/>
                    </a:moveTo>
                    <a:lnTo>
                      <a:pt x="10080223" y="0"/>
                    </a:lnTo>
                    <a:lnTo>
                      <a:pt x="10080223" y="8445502"/>
                    </a:lnTo>
                    <a:lnTo>
                      <a:pt x="0" y="84455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0080223" cy="849312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3359"/>
                  </a:lnSpc>
                </a:pPr>
                <a:r>
                  <a:rPr lang="en-US" sz="2799" b="1">
                    <a:solidFill>
                      <a:srgbClr val="FFFF00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Total Selling Price Over the Years</a:t>
                </a:r>
              </a:p>
              <a:p>
                <a:pPr marL="337820" lvl="1" indent="-16891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A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sharp rise in total selling price</a:t>
                </a: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 is observed from 2011 onward, indicating a surge in used car transactions</a:t>
                </a:r>
              </a:p>
              <a:p>
                <a:pPr marL="337820" lvl="1" indent="-16891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The peak occurs around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2019</a:t>
                </a: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, suggesting maximum sales volume or higher-value cars in that year</a:t>
                </a:r>
              </a:p>
              <a:p>
                <a:pPr marL="337820" lvl="1" indent="-16891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The sudden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drop in 2020</a:t>
                </a: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 likely reflects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market impact due to the COVID-19 pandemic</a:t>
                </a:r>
              </a:p>
              <a:p>
                <a:pPr marL="337820" lvl="1" indent="-16891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The steady growth before 2011 shows a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gradual increase in demand and car resale activity</a:t>
                </a:r>
              </a:p>
              <a:p>
                <a:pPr marL="337820" lvl="1" indent="-16891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Insights can help understand </a:t>
                </a:r>
                <a:r>
                  <a:rPr lang="en-US" sz="2799" b="1">
                    <a:solidFill>
                      <a:srgbClr val="FFFFFF"/>
                    </a:solidFill>
                    <a:latin typeface="Calibri (MS) Bold"/>
                    <a:ea typeface="Calibri (MS) Bold"/>
                    <a:cs typeface="Calibri (MS) Bold"/>
                    <a:sym typeface="Calibri (MS) Bold"/>
                  </a:rPr>
                  <a:t>market trends and seasonal shifts</a:t>
                </a:r>
                <a:r>
                  <a:rPr lang="en-US" sz="2799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 in car selling patterns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68200" y="571500"/>
            <a:ext cx="4271832" cy="4419600"/>
            <a:chOff x="0" y="0"/>
            <a:chExt cx="5695776" cy="589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95823" cy="5892800"/>
            </a:xfrm>
            <a:custGeom>
              <a:avLst/>
              <a:gdLst/>
              <a:ahLst/>
              <a:cxnLst/>
              <a:rect l="l" t="t" r="r" b="b"/>
              <a:pathLst>
                <a:path w="5695823" h="5892800">
                  <a:moveTo>
                    <a:pt x="0" y="0"/>
                  </a:moveTo>
                  <a:lnTo>
                    <a:pt x="5695823" y="0"/>
                  </a:lnTo>
                  <a:lnTo>
                    <a:pt x="5695823" y="5892800"/>
                  </a:lnTo>
                  <a:lnTo>
                    <a:pt x="0" y="589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76400" y="5600700"/>
            <a:ext cx="5217067" cy="4419601"/>
            <a:chOff x="0" y="0"/>
            <a:chExt cx="6956089" cy="58928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56044" cy="5892800"/>
            </a:xfrm>
            <a:custGeom>
              <a:avLst/>
              <a:gdLst/>
              <a:ahLst/>
              <a:cxnLst/>
              <a:rect l="l" t="t" r="r" b="b"/>
              <a:pathLst>
                <a:path w="6956044" h="5892800">
                  <a:moveTo>
                    <a:pt x="0" y="0"/>
                  </a:moveTo>
                  <a:lnTo>
                    <a:pt x="6956044" y="0"/>
                  </a:lnTo>
                  <a:lnTo>
                    <a:pt x="6956044" y="5892800"/>
                  </a:lnTo>
                  <a:lnTo>
                    <a:pt x="0" y="589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64107" y="1425224"/>
            <a:ext cx="11399293" cy="2062103"/>
            <a:chOff x="0" y="0"/>
            <a:chExt cx="15199057" cy="2749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99057" cy="2749471"/>
            </a:xfrm>
            <a:custGeom>
              <a:avLst/>
              <a:gdLst/>
              <a:ahLst/>
              <a:cxnLst/>
              <a:rect l="l" t="t" r="r" b="b"/>
              <a:pathLst>
                <a:path w="15199057" h="2749471">
                  <a:moveTo>
                    <a:pt x="0" y="0"/>
                  </a:moveTo>
                  <a:lnTo>
                    <a:pt x="15199057" y="0"/>
                  </a:lnTo>
                  <a:lnTo>
                    <a:pt x="15199057" y="2749471"/>
                  </a:lnTo>
                  <a:lnTo>
                    <a:pt x="0" y="27494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5199057" cy="281614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Majority of cars in the dataset have </a:t>
              </a:r>
              <a:r>
                <a:rPr lang="en-US" sz="32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manual transmission (86.8%)</a:t>
              </a: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 showing a strong market preference</a:t>
              </a:r>
            </a:p>
            <a:p>
              <a:pPr marL="386080" lvl="1" indent="-193040" algn="l">
                <a:lnSpc>
                  <a:spcPts val="384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Automatic cars are less common (13.2%)</a:t>
              </a: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, which may influence model accuracy for this category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68640" y="6358384"/>
            <a:ext cx="9056654" cy="283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Automatic cars have a much higher average selling price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than manual cars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Despite lower frequency, </a:t>
            </a: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automatic transmission adds significant value</a:t>
            </a: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a car’s price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3440" y="250085"/>
            <a:ext cx="8961120" cy="94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FF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Types of Transmission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0040" y="5203879"/>
            <a:ext cx="8961120" cy="94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FF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Transmission vs. Selling Price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Custom</PresentationFormat>
  <Paragraphs>87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Arimo</vt:lpstr>
      <vt:lpstr>Calibri (MS)</vt:lpstr>
      <vt:lpstr>Arial Bold</vt:lpstr>
      <vt:lpstr>Helios Bold</vt:lpstr>
      <vt:lpstr>Times New Roman Bold</vt:lpstr>
      <vt:lpstr>Calibri</vt:lpstr>
      <vt:lpstr>Arimo Bold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PPT.pptx</dc:title>
  <dc:creator>Manoj SM</dc:creator>
  <cp:lastModifiedBy>Manoj SM</cp:lastModifiedBy>
  <cp:revision>1</cp:revision>
  <dcterms:created xsi:type="dcterms:W3CDTF">2006-08-16T00:00:00Z</dcterms:created>
  <dcterms:modified xsi:type="dcterms:W3CDTF">2025-06-26T14:29:07Z</dcterms:modified>
  <dc:identifier>DAGrbkUe_QM</dc:identifier>
</cp:coreProperties>
</file>